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7" r:id="rId11"/>
    <p:sldId id="268" r:id="rId12"/>
    <p:sldId id="266" r:id="rId13"/>
    <p:sldId id="263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EF"/>
    <a:srgbClr val="193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862A6-2302-46E4-9A21-FDB2E45102FE}" type="datetimeFigureOut">
              <a:rPr lang="en-IN" smtClean="0"/>
              <a:t>14-08-2025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AF00C-C7CF-4A3A-978C-C7FDE3CA791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539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4AF00C-C7CF-4A3A-978C-C7FDE3CA791F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815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4063DF40-A8A3-4DA3-BD7C-9127AEC766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22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2767" y="1175201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58E50A4-9416-4E34-AD0E-4D28205B3A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36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098787-47D2-48A9-9C71-66F5A7452A9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117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669727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3164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669727" y="3348634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1688"/>
            </a:lvl1pPr>
            <a:lvl2pPr marL="0" indent="120547" algn="ctr">
              <a:spcBef>
                <a:spcPts val="0"/>
              </a:spcBef>
              <a:buSzTx/>
              <a:buNone/>
              <a:defRPr sz="1688"/>
            </a:lvl2pPr>
            <a:lvl3pPr marL="0" indent="241093" algn="ctr">
              <a:spcBef>
                <a:spcPts val="0"/>
              </a:spcBef>
              <a:buSzTx/>
              <a:buNone/>
              <a:defRPr sz="1688"/>
            </a:lvl3pPr>
            <a:lvl4pPr marL="0" indent="361640" algn="ctr">
              <a:spcBef>
                <a:spcPts val="0"/>
              </a:spcBef>
              <a:buSzTx/>
              <a:buNone/>
              <a:defRPr sz="1688"/>
            </a:lvl4pPr>
            <a:lvl5pPr marL="0" indent="482186" algn="ctr">
              <a:spcBef>
                <a:spcPts val="0"/>
              </a:spcBef>
              <a:buSzTx/>
              <a:buNone/>
              <a:defRPr sz="1688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xfrm>
            <a:off x="4437983" y="6505278"/>
            <a:ext cx="259105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7175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column 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1" y="842402"/>
            <a:ext cx="2807999" cy="1007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1" y="2157604"/>
            <a:ext cx="2807999" cy="3934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900"/>
            </a:lvl1pPr>
            <a:lvl2pPr lvl="1">
              <a:spcBef>
                <a:spcPts val="0"/>
              </a:spcBef>
              <a:buSzPct val="100000"/>
              <a:defRPr sz="900"/>
            </a:lvl2pPr>
            <a:lvl3pPr lvl="2">
              <a:spcBef>
                <a:spcPts val="0"/>
              </a:spcBef>
              <a:buSzPct val="100000"/>
              <a:defRPr sz="900"/>
            </a:lvl3pPr>
            <a:lvl4pPr lvl="3">
              <a:spcBef>
                <a:spcPts val="0"/>
              </a:spcBef>
              <a:buSzPct val="100000"/>
              <a:defRPr sz="900"/>
            </a:lvl4pPr>
            <a:lvl5pPr lvl="4">
              <a:spcBef>
                <a:spcPts val="0"/>
              </a:spcBef>
              <a:buSzPct val="100000"/>
              <a:defRPr sz="900"/>
            </a:lvl5pPr>
            <a:lvl6pPr lvl="5">
              <a:spcBef>
                <a:spcPts val="0"/>
              </a:spcBef>
              <a:buSzPct val="100000"/>
              <a:defRPr sz="900"/>
            </a:lvl6pPr>
            <a:lvl7pPr lvl="6">
              <a:spcBef>
                <a:spcPts val="0"/>
              </a:spcBef>
              <a:buSzPct val="100000"/>
              <a:defRPr sz="900"/>
            </a:lvl7pPr>
            <a:lvl8pPr lvl="7">
              <a:spcBef>
                <a:spcPts val="0"/>
              </a:spcBef>
              <a:buSzPct val="100000"/>
              <a:defRPr sz="900"/>
            </a:lvl8pPr>
            <a:lvl9pPr lvl="8">
              <a:spcBef>
                <a:spcPts val="0"/>
              </a:spcBef>
              <a:buSzPct val="100000"/>
              <a:defRPr sz="9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8" y="6217621"/>
            <a:ext cx="5486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>
                <a:solidFill>
                  <a:prstClr val="white"/>
                </a:solidFill>
              </a:rPr>
              <a:pPr/>
              <a:t>‹#›</a:t>
            </a:fld>
            <a:endParaRPr lang="en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633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107" y="351211"/>
            <a:ext cx="8382000" cy="553998"/>
          </a:xfrm>
          <a:prstGeom prst="rect">
            <a:avLst/>
          </a:prstGeom>
        </p:spPr>
        <p:txBody>
          <a:bodyPr/>
          <a:lstStyle>
            <a:lvl1pPr>
              <a:defRPr sz="3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1" y="1411553"/>
            <a:ext cx="8382000" cy="2210862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020015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675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1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669727" y="312540"/>
            <a:ext cx="7804547" cy="1518047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4437983" y="6505278"/>
            <a:ext cx="259105" cy="26789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842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3429002"/>
            <a:ext cx="9144000" cy="3428999"/>
          </a:xfrm>
          <a:prstGeom prst="rect">
            <a:avLst/>
          </a:prstGeom>
          <a:solidFill>
            <a:srgbClr val="5853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2"/>
            <a:ext cx="9144000" cy="3428999"/>
          </a:xfrm>
          <a:prstGeom prst="rect">
            <a:avLst/>
          </a:prstGeom>
          <a:solidFill>
            <a:srgbClr val="ADB2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616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>
          <p15:clr>
            <a:srgbClr val="FBAE40"/>
          </p15:clr>
        </p15:guide>
        <p15:guide id="2" pos="576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1" y="0"/>
            <a:ext cx="7043208" cy="15234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40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6" y="4344989"/>
            <a:ext cx="7043208" cy="46166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34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2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22050" y="2355850"/>
            <a:ext cx="7690114" cy="1384994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499" b="1" i="1" u="none" strike="noStrike" kern="1200" cap="none" spc="-48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264034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175201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92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CAB86D0-B768-4562-89BC-E8787C2A996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62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23D7F70-3C44-4A10-B402-237D081EF68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95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37DAC8-FAEE-4EBF-9802-8F4C1CDBA5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883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824F67EE-8DD9-4074-B7FD-52ECB918F0F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413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flipV="1">
            <a:off x="0" y="-237847"/>
            <a:ext cx="9144000" cy="42665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A4F2C6-3A16-428D-8890-8CD81BD777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1C45B1E-3714-436F-A336-26E1E49CD898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1"/>
            <a:ext cx="308113" cy="365125"/>
          </a:xfrm>
          <a:prstGeom prst="rect">
            <a:avLst/>
          </a:prstGeom>
          <a:solidFill>
            <a:srgbClr val="33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14325" y="365126"/>
            <a:ext cx="222388" cy="244475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59027" y="616918"/>
            <a:ext cx="155299" cy="210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51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ABE1673-0D0B-4441-9CB1-B21E39A3144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02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214C546-1FC5-4073-85DF-A5463AB3A4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8/14/2025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417689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7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"/>
            <a:ext cx="7886700" cy="8128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1" y="6492876"/>
            <a:ext cx="9144000" cy="3651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-1" y="6590108"/>
            <a:ext cx="9144001" cy="267893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074" y="6492875"/>
            <a:ext cx="2894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defTabSz="342900"/>
            <a:fld id="{01C45B1E-3714-436F-A336-26E1E49CD898}" type="slidenum">
              <a:rPr lang="en-US" smtClean="0">
                <a:solidFill>
                  <a:prstClr val="white"/>
                </a:solidFill>
              </a:rPr>
              <a:pPr defTabSz="342900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F187F24-B800-4397-B645-43C51090AF9A}"/>
              </a:ext>
            </a:extLst>
          </p:cNvPr>
          <p:cNvSpPr/>
          <p:nvPr userDrawn="1"/>
        </p:nvSpPr>
        <p:spPr>
          <a:xfrm>
            <a:off x="-1" y="-18484"/>
            <a:ext cx="308113" cy="3651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327846F-4039-41A1-845E-8064AB6901DF}"/>
              </a:ext>
            </a:extLst>
          </p:cNvPr>
          <p:cNvSpPr/>
          <p:nvPr userDrawn="1"/>
        </p:nvSpPr>
        <p:spPr>
          <a:xfrm>
            <a:off x="314325" y="365126"/>
            <a:ext cx="222388" cy="2444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9D94964-3E1F-4735-BE37-C89396A99E24}"/>
              </a:ext>
            </a:extLst>
          </p:cNvPr>
          <p:cNvSpPr/>
          <p:nvPr userDrawn="1"/>
        </p:nvSpPr>
        <p:spPr>
          <a:xfrm>
            <a:off x="159027" y="616918"/>
            <a:ext cx="155299" cy="21031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93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672" cy="1442591"/>
          </a:xfrm>
        </p:spPr>
        <p:txBody>
          <a:bodyPr>
            <a:normAutofit/>
          </a:bodyPr>
          <a:lstStyle/>
          <a:p>
            <a: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  <a:t>&lt;Company Name &amp; Logo&gt;</a:t>
            </a:r>
            <a:b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</a:br>
            <a:r>
              <a:rPr lang="en-IN" sz="4400" b="1" spc="-455" dirty="0">
                <a:solidFill>
                  <a:srgbClr val="002060"/>
                </a:solidFill>
                <a:latin typeface="Arial"/>
                <a:cs typeface="Arial"/>
              </a:rPr>
              <a:t>Project Title </a:t>
            </a:r>
          </a:p>
        </p:txBody>
      </p:sp>
      <p:sp>
        <p:nvSpPr>
          <p:cNvPr id="3" name="Rectangle 2"/>
          <p:cNvSpPr/>
          <p:nvPr/>
        </p:nvSpPr>
        <p:spPr>
          <a:xfrm>
            <a:off x="2267744" y="49411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IN" dirty="0"/>
              <a:t>Template for Pitching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9631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9. Revenue Model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dirty="0"/>
              <a:t>This section details the specifics of your income streams and how you will make money from this business opportunity. </a:t>
            </a:r>
          </a:p>
          <a:p>
            <a:r>
              <a:rPr lang="en-US" b="1" dirty="0"/>
              <a:t>Revenue Model: </a:t>
            </a:r>
            <a:r>
              <a:rPr lang="en-US" dirty="0"/>
              <a:t>Pricing and Revenue Forecast across years and how it will grow.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Pricing Strategy:</a:t>
            </a:r>
            <a:r>
              <a:rPr lang="en-US" dirty="0"/>
              <a:t> Explain your pricing logic (e.g., competitive, value-based) and state the price clearly (e.g., ₹499/month).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Revenue Streams:</a:t>
            </a:r>
            <a:r>
              <a:rPr lang="en-US" dirty="0"/>
              <a:t> List all the ways you generate income. Be specific.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Examples:</a:t>
            </a:r>
            <a:r>
              <a:rPr lang="en-US" dirty="0"/>
              <a:t> Subscription Fees, Direct Product Sales, Transaction Fees/Commission, Licensing, Freemium Model, Advertising.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Customer Lifetime Value (LTV):</a:t>
            </a:r>
            <a:r>
              <a:rPr lang="en-US" dirty="0"/>
              <a:t> Briefly estimate how much revenue you expect from a single customer over their entire relationship with your business.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49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10. Financial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dirty="0"/>
              <a:t>Provide a simple, high-level forecast to show the financial potential of your business.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Key Assumptions:</a:t>
            </a:r>
            <a:r>
              <a:rPr lang="en-US" dirty="0"/>
              <a:t> Briefly state the 1-2 key assumptions driving your projections (e.g., "We assume a 5% monthly growth in our subscriber base").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3-Year Revenue Forecast:</a:t>
            </a:r>
            <a:r>
              <a:rPr lang="en-US" dirty="0"/>
              <a:t> Use a simple chart or table to show your projected revenue for the next three years. This demonstrates ambition and a clear vision for growth.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452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11. Project Milestones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62235"/>
            <a:ext cx="7886700" cy="4351338"/>
          </a:xfrm>
        </p:spPr>
        <p:txBody>
          <a:bodyPr/>
          <a:lstStyle/>
          <a:p>
            <a:r>
              <a:rPr lang="en-US" dirty="0"/>
              <a:t>Define two distinct milestones that align with the two tranches of the ELEVATE grant.</a:t>
            </a:r>
            <a:endParaRPr lang="en-IN" dirty="0"/>
          </a:p>
          <a:p>
            <a:r>
              <a:rPr lang="en-US" b="1" dirty="0"/>
              <a:t>Milestone 1: </a:t>
            </a:r>
            <a:r>
              <a:rPr lang="en-US" dirty="0"/>
              <a:t>Strategy (First 6 Months non-</a:t>
            </a:r>
            <a:r>
              <a:rPr lang="en-US" dirty="0" err="1"/>
              <a:t>Bt</a:t>
            </a:r>
            <a:r>
              <a:rPr lang="en-US" dirty="0"/>
              <a:t> Startups / 9 Months-</a:t>
            </a:r>
            <a:r>
              <a:rPr lang="en-US" dirty="0" err="1"/>
              <a:t>Bt</a:t>
            </a:r>
            <a:r>
              <a:rPr lang="en-US" dirty="0"/>
              <a:t> Startups)</a:t>
            </a:r>
          </a:p>
          <a:p>
            <a:r>
              <a:rPr lang="en-US" b="1" dirty="0"/>
              <a:t>Milestone 2: </a:t>
            </a:r>
            <a:r>
              <a:rPr lang="en-US" dirty="0"/>
              <a:t>Strategy (Next 6 Months non-</a:t>
            </a:r>
            <a:r>
              <a:rPr lang="en-US" dirty="0" err="1"/>
              <a:t>Bt</a:t>
            </a:r>
            <a:r>
              <a:rPr lang="en-US" dirty="0"/>
              <a:t> Startups/ 9 Months-</a:t>
            </a:r>
            <a:r>
              <a:rPr lang="en-US" dirty="0" err="1"/>
              <a:t>Bt</a:t>
            </a:r>
            <a:r>
              <a:rPr lang="en-US" dirty="0"/>
              <a:t> Startups)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600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8640"/>
            <a:ext cx="7886700" cy="8128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12. Total Budget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45021"/>
            <a:ext cx="8640960" cy="5408315"/>
          </a:xfrm>
        </p:spPr>
        <p:txBody>
          <a:bodyPr/>
          <a:lstStyle/>
          <a:p>
            <a:r>
              <a:rPr lang="en-US" dirty="0"/>
              <a:t>Total grant amount you are requesting from the ELEVATE program- INR 50 Lakhs (maximum) </a:t>
            </a:r>
          </a:p>
          <a:p>
            <a:r>
              <a:rPr lang="en-US" dirty="0"/>
              <a:t>Briefly explain the major expenses planned under each category to justify the allocation.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Product Development/R&amp;D (Minimum 40%</a:t>
            </a:r>
            <a:r>
              <a:rPr lang="en-US" dirty="0"/>
              <a:t> of the total grant)</a:t>
            </a:r>
            <a:r>
              <a:rPr lang="en-US" b="1" dirty="0"/>
              <a:t>:</a:t>
            </a:r>
            <a:r>
              <a:rPr lang="en-US" dirty="0"/>
              <a:t> e.g., Specific hardware components, required software licenses, cloud infrastructure costs.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Salaries (Maximum 20%</a:t>
            </a:r>
            <a:r>
              <a:rPr lang="en-US" dirty="0"/>
              <a:t> of the total grant)</a:t>
            </a:r>
            <a:r>
              <a:rPr lang="en-US" b="1" dirty="0"/>
              <a:t>:</a:t>
            </a:r>
            <a:r>
              <a:rPr lang="en-US" dirty="0"/>
              <a:t> e.g., Remuneration for key technical personnel working directly on the 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Outsourcing (Maximum 20%</a:t>
            </a:r>
            <a:r>
              <a:rPr lang="en-US" dirty="0"/>
              <a:t> of the total grant)</a:t>
            </a:r>
            <a:r>
              <a:rPr lang="en-US" b="1" dirty="0"/>
              <a:t>:</a:t>
            </a:r>
            <a:r>
              <a:rPr lang="en-US" dirty="0"/>
              <a:t> e.g., Fees for specialized services like a third-party testing agency or a UI/UX design firm.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Marketing (Maximum 10%</a:t>
            </a:r>
            <a:r>
              <a:rPr lang="en-US" dirty="0"/>
              <a:t> of the total grant)</a:t>
            </a:r>
            <a:r>
              <a:rPr lang="en-US" b="1" dirty="0"/>
              <a:t>:</a:t>
            </a:r>
            <a:r>
              <a:rPr lang="en-US" dirty="0"/>
              <a:t> e.g., Budget for digital marketing campaigns, content creation, or participation in relevant industry events.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Admin Costs (Maximum 10%</a:t>
            </a:r>
            <a:r>
              <a:rPr lang="en-US" dirty="0"/>
              <a:t> of the total grant)</a:t>
            </a:r>
            <a:r>
              <a:rPr lang="en-US" b="1" dirty="0"/>
              <a:t>:</a:t>
            </a:r>
            <a:r>
              <a:rPr lang="en-US" dirty="0"/>
              <a:t> e.g., Rental, internet, and other overhead directly related to the project.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68902B-C61D-4558-850E-609D02B36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43933F1-97F0-47C7-BA1D-E6EFD89EA9D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spc="-455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THANK YOU</a:t>
            </a:r>
            <a:endParaRPr lang="en-IN" sz="4400" b="1" spc="-455" dirty="0">
              <a:solidFill>
                <a:schemeClr val="bg1"/>
              </a:solidFill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514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26" y="47667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1. Introduction about the Company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6" y="1175200"/>
            <a:ext cx="8053689" cy="5062111"/>
          </a:xfrm>
        </p:spPr>
        <p:txBody>
          <a:bodyPr/>
          <a:lstStyle/>
          <a:p>
            <a:r>
              <a:rPr lang="en-US" dirty="0"/>
              <a:t>Company Name (As per Incorporation only)</a:t>
            </a:r>
          </a:p>
          <a:p>
            <a:r>
              <a:rPr lang="en-US" dirty="0"/>
              <a:t>Company Website/URL</a:t>
            </a:r>
          </a:p>
          <a:p>
            <a:r>
              <a:rPr lang="en-US" dirty="0"/>
              <a:t>Contact details (city, e-mail, mobile) </a:t>
            </a:r>
          </a:p>
          <a:p>
            <a:r>
              <a:rPr lang="en-US" dirty="0"/>
              <a:t>Date (DD/MM/YYYY) of Incorporation (CIN)/ Registration </a:t>
            </a:r>
          </a:p>
          <a:p>
            <a:r>
              <a:rPr lang="en-US" dirty="0"/>
              <a:t>Name of the Director(s)/ Partner (s)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Please add more rows if there are more Directors/ Partners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474690"/>
              </p:ext>
            </p:extLst>
          </p:nvPr>
        </p:nvGraphicFramePr>
        <p:xfrm>
          <a:off x="467545" y="3212976"/>
          <a:ext cx="7992886" cy="1888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15">
                  <a:extLst>
                    <a:ext uri="{9D8B030D-6E8A-4147-A177-3AD203B41FA5}">
                      <a16:colId xmlns:a16="http://schemas.microsoft.com/office/drawing/2014/main" val="317430834"/>
                    </a:ext>
                  </a:extLst>
                </a:gridCol>
                <a:gridCol w="3676728">
                  <a:extLst>
                    <a:ext uri="{9D8B030D-6E8A-4147-A177-3AD203B41FA5}">
                      <a16:colId xmlns:a16="http://schemas.microsoft.com/office/drawing/2014/main" val="1971666185"/>
                    </a:ext>
                  </a:extLst>
                </a:gridCol>
                <a:gridCol w="2397866">
                  <a:extLst>
                    <a:ext uri="{9D8B030D-6E8A-4147-A177-3AD203B41FA5}">
                      <a16:colId xmlns:a16="http://schemas.microsoft.com/office/drawing/2014/main" val="2811733994"/>
                    </a:ext>
                  </a:extLst>
                </a:gridCol>
                <a:gridCol w="1598577">
                  <a:extLst>
                    <a:ext uri="{9D8B030D-6E8A-4147-A177-3AD203B41FA5}">
                      <a16:colId xmlns:a16="http://schemas.microsoft.com/office/drawing/2014/main" val="3657445266"/>
                    </a:ext>
                  </a:extLst>
                </a:gridCol>
              </a:tblGrid>
              <a:tr h="779510">
                <a:tc>
                  <a:txBody>
                    <a:bodyPr/>
                    <a:lstStyle/>
                    <a:p>
                      <a:r>
                        <a:rPr lang="en-IN" sz="1400" dirty="0"/>
                        <a:t>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Name</a:t>
                      </a:r>
                    </a:p>
                    <a:p>
                      <a:r>
                        <a:rPr lang="en-IN" sz="1400" dirty="0"/>
                        <a:t> (As</a:t>
                      </a:r>
                      <a:r>
                        <a:rPr lang="en-IN" sz="1400" baseline="0" dirty="0"/>
                        <a:t> per the </a:t>
                      </a:r>
                      <a:r>
                        <a:rPr lang="en-IN" sz="1400" baseline="0" dirty="0" err="1"/>
                        <a:t>RoC</a:t>
                      </a:r>
                      <a:r>
                        <a:rPr lang="en-IN" sz="1400" baseline="0" dirty="0"/>
                        <a:t> or Partnership Deed)</a:t>
                      </a:r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DIN Number</a:t>
                      </a:r>
                      <a:r>
                        <a:rPr lang="en-IN" sz="1400" baseline="0" dirty="0"/>
                        <a:t>   </a:t>
                      </a:r>
                    </a:p>
                    <a:p>
                      <a:r>
                        <a:rPr lang="en-IN" sz="1400" baseline="0" dirty="0"/>
                        <a:t>(In case of </a:t>
                      </a:r>
                      <a:r>
                        <a:rPr lang="en-IN" sz="1400" baseline="0" dirty="0" err="1"/>
                        <a:t>RoC</a:t>
                      </a:r>
                      <a:r>
                        <a:rPr lang="en-IN" sz="1400" baseline="0" dirty="0"/>
                        <a:t> Company)</a:t>
                      </a:r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No of Shares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635365"/>
                  </a:ext>
                </a:extLst>
              </a:tr>
              <a:tr h="329956"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785887"/>
                  </a:ext>
                </a:extLst>
              </a:tr>
              <a:tr h="77951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998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42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14904"/>
            <a:ext cx="7886700" cy="812849"/>
          </a:xfrm>
        </p:spPr>
        <p:txBody>
          <a:bodyPr>
            <a:normAutofit/>
          </a:bodyPr>
          <a:lstStyle/>
          <a:p>
            <a:r>
              <a:rPr lang="en-US" sz="4400" spc="-455" dirty="0">
                <a:solidFill>
                  <a:srgbClr val="002060"/>
                </a:solidFill>
                <a:latin typeface="Arial"/>
                <a:cs typeface="Arial"/>
              </a:rPr>
              <a:t>2. Problem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7886700" cy="4351338"/>
          </a:xfrm>
        </p:spPr>
        <p:txBody>
          <a:bodyPr/>
          <a:lstStyle/>
          <a:p>
            <a:r>
              <a:rPr lang="en-US" dirty="0"/>
              <a:t>What problem your innovation is trying to solve?</a:t>
            </a:r>
          </a:p>
          <a:p>
            <a:r>
              <a:rPr lang="en-US" dirty="0"/>
              <a:t>Use visuals and quantifiable data to make the explain the problem statement.</a:t>
            </a:r>
          </a:p>
          <a:p>
            <a:r>
              <a:rPr lang="en-US" dirty="0"/>
              <a:t>Mention what they are currently doing and how your product/service is a better solution </a:t>
            </a:r>
          </a:p>
          <a:p>
            <a:r>
              <a:rPr lang="en-US" dirty="0"/>
              <a:t>Any relevant data or reports or press clippings available  to support this assumption. Please mention the source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45B1E-3714-436F-A336-26E1E49CD8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4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563" y="571164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3. Product/ Solution - Innovation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552" y="1384012"/>
            <a:ext cx="7886700" cy="4997315"/>
          </a:xfrm>
        </p:spPr>
        <p:txBody>
          <a:bodyPr/>
          <a:lstStyle/>
          <a:p>
            <a:r>
              <a:rPr lang="en-US" dirty="0"/>
              <a:t>Clearly explain about your innovation, and how it will solve the problems or issues.</a:t>
            </a:r>
          </a:p>
          <a:p>
            <a:r>
              <a:rPr lang="en-US" dirty="0"/>
              <a:t>Is your innovation the 1</a:t>
            </a:r>
            <a:r>
              <a:rPr lang="en-US" baseline="30000" dirty="0"/>
              <a:t>st</a:t>
            </a:r>
            <a:r>
              <a:rPr lang="en-US" dirty="0"/>
              <a:t> of its kind or is it an improvement/ incremental to existing product/ solutions?</a:t>
            </a:r>
          </a:p>
          <a:p>
            <a:r>
              <a:rPr lang="en-US" dirty="0"/>
              <a:t>How is your innovation unique when compared to others?</a:t>
            </a:r>
          </a:p>
          <a:p>
            <a:r>
              <a:rPr lang="en-US" dirty="0"/>
              <a:t>Clearly and visually demonstrate the product/solution, focusing on its innovative core. </a:t>
            </a:r>
          </a:p>
          <a:p>
            <a:r>
              <a:rPr lang="en-US" dirty="0"/>
              <a:t>Who is the target customer for your product or service?</a:t>
            </a:r>
          </a:p>
          <a:p>
            <a:r>
              <a:rPr lang="en-US" dirty="0"/>
              <a:t>What is their need / end-benefit / pain point they seek  to satisfy / relieve?</a:t>
            </a:r>
          </a:p>
          <a:p>
            <a:r>
              <a:rPr lang="en-US" dirty="0"/>
              <a:t>How can your product or service deliver that?</a:t>
            </a:r>
          </a:p>
          <a:p>
            <a:r>
              <a:rPr lang="en-US" dirty="0"/>
              <a:t>How is your product or service better than current and future competition?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30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25053"/>
            <a:ext cx="7886700" cy="812849"/>
          </a:xfrm>
        </p:spPr>
        <p:txBody>
          <a:bodyPr>
            <a:normAutofit fontScale="90000"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4. Product/ Solution - Readiness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783" y="1268759"/>
            <a:ext cx="7886700" cy="5164187"/>
          </a:xfrm>
        </p:spPr>
        <p:txBody>
          <a:bodyPr/>
          <a:lstStyle/>
          <a:p>
            <a:r>
              <a:rPr lang="en-US" b="1" dirty="0"/>
              <a:t>What is the current stage of your product?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Concept:</a:t>
            </a:r>
            <a:r>
              <a:rPr lang="en-US" dirty="0"/>
              <a:t> The idea and market research phase.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Prototype/MVP:</a:t>
            </a:r>
            <a:r>
              <a:rPr lang="en-US" dirty="0"/>
              <a:t> A working model or Minimum Viable Product (MVP) has been developed.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Live / Early Traction:</a:t>
            </a:r>
            <a:r>
              <a:rPr lang="en-US" dirty="0"/>
              <a:t> The product is launched and has initial users or revenue.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Growth Stage:</a:t>
            </a:r>
            <a:r>
              <a:rPr lang="en-US" dirty="0"/>
              <a:t> The product has found market fit and is actively scaling.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Technology Readiness Level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Post the images of your product/ solution.</a:t>
            </a:r>
          </a:p>
          <a:p>
            <a:r>
              <a:rPr lang="en-US" dirty="0"/>
              <a:t>Highlight the uniqueness of the product or service or technology and the technical details for each feature in the product/solution/service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550143"/>
            <a:ext cx="7886700" cy="8128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5. Socio-Economic Impact of the Project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7886700" cy="4351338"/>
          </a:xfrm>
        </p:spPr>
        <p:txBody>
          <a:bodyPr/>
          <a:lstStyle/>
          <a:p>
            <a:r>
              <a:rPr lang="en-US" dirty="0"/>
              <a:t>How is your innovation is trying to impact the society/ environment?</a:t>
            </a:r>
          </a:p>
          <a:p>
            <a:r>
              <a:rPr lang="en-US" dirty="0"/>
              <a:t>Show direct social and economic benefits like job creation in Karnataka and improvements to citizens' quality of life.</a:t>
            </a:r>
          </a:p>
          <a:p>
            <a:r>
              <a:rPr lang="en-US" dirty="0"/>
              <a:t>Highlight your environmental contribution, focusing on sustainability, resource efficiency, or alignment with UN Sustainable Development Goals (SDGs).</a:t>
            </a:r>
          </a:p>
          <a:p>
            <a:r>
              <a:rPr lang="en-US" dirty="0"/>
              <a:t>Quantify your impact with specific numbers and data to make your claims credible and measurable.</a:t>
            </a: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459507"/>
            <a:ext cx="8030716" cy="692694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6. Team Size, Background, Strength /Capability and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00808"/>
            <a:ext cx="78867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Director(s)/ Partner(s)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Name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Designation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Exp</a:t>
            </a:r>
            <a:r>
              <a:rPr lang="en-US" sz="1400" dirty="0"/>
              <a:t>/ Qualification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Previous Co worked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---------------------------------------------------------------------------------------------</a:t>
            </a:r>
          </a:p>
          <a:p>
            <a:pPr marL="0" indent="0">
              <a:buNone/>
            </a:pPr>
            <a:r>
              <a:rPr lang="en-US" dirty="0"/>
              <a:t>Team Photos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Name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Designation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 err="1"/>
              <a:t>Exp</a:t>
            </a:r>
            <a:r>
              <a:rPr lang="en-US" sz="1400" dirty="0"/>
              <a:t>/ Qualification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dirty="0"/>
              <a:t>Previous Co worked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Highlight what each member of the team does/will do in the venture, and why he/she is best suited for the role </a:t>
            </a:r>
          </a:p>
          <a:p>
            <a:r>
              <a:rPr lang="en-US" dirty="0"/>
              <a:t>Indicate if the person is a co-founder or founding team member or an employee</a:t>
            </a:r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80920" cy="641449"/>
          </a:xfrm>
        </p:spPr>
        <p:txBody>
          <a:bodyPr>
            <a:no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7. Market Landscape - Market Potential, Competitors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638" y="1916832"/>
            <a:ext cx="7886700" cy="4351338"/>
          </a:xfrm>
        </p:spPr>
        <p:txBody>
          <a:bodyPr/>
          <a:lstStyle/>
          <a:p>
            <a:r>
              <a:rPr lang="en-US" dirty="0"/>
              <a:t>Where and who is going to buy your product/service and how much would they pay for it?</a:t>
            </a:r>
          </a:p>
          <a:p>
            <a:r>
              <a:rPr lang="en-US" dirty="0"/>
              <a:t>Measure the Market- </a:t>
            </a:r>
          </a:p>
          <a:p>
            <a:pPr>
              <a:buFontTx/>
              <a:buChar char="-"/>
            </a:pPr>
            <a:r>
              <a:rPr lang="en-IN" dirty="0"/>
              <a:t>TAM: Total Addressable Market</a:t>
            </a:r>
          </a:p>
          <a:p>
            <a:pPr>
              <a:buFontTx/>
              <a:buChar char="-"/>
            </a:pPr>
            <a:r>
              <a:rPr lang="en-IN" dirty="0"/>
              <a:t>SAM: Serviceable Available Market</a:t>
            </a:r>
          </a:p>
          <a:p>
            <a:pPr>
              <a:buFontTx/>
              <a:buChar char="-"/>
            </a:pPr>
            <a:r>
              <a:rPr lang="en-IN" dirty="0"/>
              <a:t>SOM: Serviceable Obtainable Market</a:t>
            </a:r>
            <a:endParaRPr lang="en-US" dirty="0"/>
          </a:p>
          <a:p>
            <a:r>
              <a:rPr lang="en-US" dirty="0"/>
              <a:t>Size (Revenue) of the market which you are addressing</a:t>
            </a:r>
          </a:p>
          <a:p>
            <a:r>
              <a:rPr lang="en-US" dirty="0"/>
              <a:t>Market Potential in terms of customer size based on demographics</a:t>
            </a:r>
          </a:p>
          <a:p>
            <a:r>
              <a:rPr lang="en-US" dirty="0"/>
              <a:t>Competitors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767" y="492792"/>
            <a:ext cx="7886700" cy="812849"/>
          </a:xfrm>
        </p:spPr>
        <p:txBody>
          <a:bodyPr>
            <a:normAutofit/>
          </a:bodyPr>
          <a:lstStyle/>
          <a:p>
            <a:r>
              <a:rPr lang="en-IN" sz="4400" spc="-455" dirty="0">
                <a:solidFill>
                  <a:srgbClr val="002060"/>
                </a:solidFill>
                <a:latin typeface="Arial"/>
                <a:cs typeface="Arial"/>
              </a:rPr>
              <a:t>8. Business Model &amp;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767" y="1412776"/>
            <a:ext cx="7886700" cy="4351338"/>
          </a:xfrm>
        </p:spPr>
        <p:txBody>
          <a:bodyPr/>
          <a:lstStyle/>
          <a:p>
            <a:r>
              <a:rPr lang="en-US" dirty="0"/>
              <a:t>This section explains the operational framework of your business. Be clear and concise.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Target Customer:</a:t>
            </a:r>
            <a:r>
              <a:rPr lang="en-US" dirty="0"/>
              <a:t> Define exactly who you are selling to (e.g., B2B - small manufacturers in Karnataka; B2C - urban working mothers).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Value Proposition:</a:t>
            </a:r>
            <a:r>
              <a:rPr lang="en-US" dirty="0"/>
              <a:t> What unique value do you provide to your target customer?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Sales &amp; Distribution Channels:</a:t>
            </a:r>
            <a:r>
              <a:rPr lang="en-US" dirty="0"/>
              <a:t> How will you reach your customers and deliver your product/service? (e.g., Direct Sales Team, Online Store, Channel Partners, Mobile App).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Key Partners (if any):</a:t>
            </a:r>
            <a:r>
              <a:rPr lang="en-US" dirty="0"/>
              <a:t> Mention any crucial partnerships that are essential for your business to succeed (e.g., delivery partners, technology providers).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648127"/>
      </p:ext>
    </p:extLst>
  </p:cSld>
  <p:clrMapOvr>
    <a:masterClrMapping/>
  </p:clrMapOvr>
</p:sld>
</file>

<file path=ppt/theme/theme1.xml><?xml version="1.0" encoding="utf-8"?>
<a:theme xmlns:a="http://schemas.openxmlformats.org/drawingml/2006/main" name="5_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1185</Words>
  <Application>Microsoft Office PowerPoint</Application>
  <PresentationFormat>On-screen Show (4:3)</PresentationFormat>
  <Paragraphs>117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5_Office Theme</vt:lpstr>
      <vt:lpstr>&lt;Company Name &amp; Logo&gt; Project Title </vt:lpstr>
      <vt:lpstr>1. Introduction about the Company</vt:lpstr>
      <vt:lpstr>2. Problem Statement</vt:lpstr>
      <vt:lpstr>3. Product/ Solution - Innovation</vt:lpstr>
      <vt:lpstr>4. Product/ Solution - Readiness Level</vt:lpstr>
      <vt:lpstr>5. Socio-Economic Impact of the Project </vt:lpstr>
      <vt:lpstr>6. Team Size, Background, Strength /Capability and Resources</vt:lpstr>
      <vt:lpstr>7. Market Landscape - Market Potential, Competitors</vt:lpstr>
      <vt:lpstr>8. Business Model &amp; Strategy</vt:lpstr>
      <vt:lpstr>9. Revenue Model </vt:lpstr>
      <vt:lpstr>10. Financial Projections</vt:lpstr>
      <vt:lpstr>11. Project Milestones</vt:lpstr>
      <vt:lpstr>12. Total Budget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template of PPT -  Application for Pitching</dc:title>
  <dc:creator>Admin</dc:creator>
  <cp:lastModifiedBy>Admin</cp:lastModifiedBy>
  <cp:revision>41</cp:revision>
  <dcterms:created xsi:type="dcterms:W3CDTF">2017-07-03T16:53:36Z</dcterms:created>
  <dcterms:modified xsi:type="dcterms:W3CDTF">2025-08-14T12:26:18Z</dcterms:modified>
</cp:coreProperties>
</file>